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7" r:id="rId11"/>
    <p:sldId id="270" r:id="rId12"/>
    <p:sldId id="272" r:id="rId13"/>
    <p:sldId id="274" r:id="rId14"/>
    <p:sldId id="276" r:id="rId15"/>
    <p:sldId id="278" r:id="rId16"/>
    <p:sldId id="280" r:id="rId17"/>
    <p:sldId id="282" r:id="rId18"/>
    <p:sldId id="284" r:id="rId19"/>
    <p:sldId id="285" r:id="rId20"/>
    <p:sldId id="286" r:id="rId21"/>
    <p:sldId id="287" r:id="rId22"/>
    <p:sldId id="288" r:id="rId23"/>
    <p:sldId id="289" r:id="rId24"/>
    <p:sldId id="283" r:id="rId25"/>
    <p:sldId id="290" r:id="rId26"/>
    <p:sldId id="291" r:id="rId27"/>
    <p:sldId id="292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5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EB5132E-A2A3-40CA-A0DD-C081B7F62ADB}" type="datetimeFigureOut">
              <a:rPr lang="ru-RU"/>
              <a:pPr>
                <a:defRPr/>
              </a:pPr>
              <a:t>30.10.2020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26D1F9A-C299-43D4-9E39-0D485265A7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2003FFB-B52B-4CA5-A375-34C7FC48223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F0338-C428-488B-8675-3B0B29DF9016}" type="datetimeFigureOut">
              <a:rPr lang="ru-RU"/>
              <a:pPr>
                <a:defRPr/>
              </a:pPr>
              <a:t>30.10.2020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CEAA0-E01E-4204-8981-51F124DD9F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678FD-67FD-4D34-BE36-910593EFB9BC}" type="datetimeFigureOut">
              <a:rPr lang="ru-RU"/>
              <a:pPr>
                <a:defRPr/>
              </a:pPr>
              <a:t>30.10.2020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FC825-485E-46C8-AC4D-D387AF72F8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pic>
        <p:nvPicPr>
          <p:cNvPr id="5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/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6EDB8-46AB-4238-B076-A4AB6EFF1520}" type="datetimeFigureOut">
              <a:rPr lang="ru-RU"/>
              <a:pPr>
                <a:defRPr/>
              </a:pPr>
              <a:t>30.10.2020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68FAB-14B0-4232-8824-5A47A2B104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D2E4B-ADDE-4D15-A7B6-E1EEB9B4980F}" type="datetimeFigureOut">
              <a:rPr lang="ru-RU"/>
              <a:pPr>
                <a:defRPr/>
              </a:pPr>
              <a:t>30.10.2020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85D8C-5B18-40F0-B1FD-3373AC0F92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rcRect/>
          <a:stretch>
            <a:fillRect/>
          </a:stretch>
        </p:blipFill>
        <p:spPr bwMode="auto">
          <a:xfrm>
            <a:off x="0" y="1619250"/>
            <a:ext cx="9144000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A42F4-B448-45D7-9126-C4C4944282B9}" type="datetimeFigureOut">
              <a:rPr lang="ru-RU"/>
              <a:pPr>
                <a:defRPr/>
              </a:pPr>
              <a:t>30.10.2020</a:t>
            </a:fld>
            <a:endParaRPr lang="ru-RU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94F95-0E96-4613-AA21-87B07C35E5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B8E04-1514-43D2-9D81-F760AAAA0BDF}" type="datetimeFigureOut">
              <a:rPr lang="ru-RU"/>
              <a:pPr>
                <a:defRPr/>
              </a:pPr>
              <a:t>30.10.2020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0F5B5-75D3-467A-A500-E577F1E260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4C5CC-13BD-43EE-993D-39F8603EA111}" type="datetimeFigureOut">
              <a:rPr lang="ru-RU"/>
              <a:pPr>
                <a:defRPr/>
              </a:pPr>
              <a:t>30.10.2020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8F7B0-CBE8-411F-B625-4189A5680A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610C5-4C1D-4A7F-8082-B59BE4D784DE}" type="datetimeFigureOut">
              <a:rPr lang="ru-RU"/>
              <a:pPr>
                <a:defRPr/>
              </a:pPr>
              <a:t>30.10.2020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F9E6F-D048-4AD7-AD6E-7BBDE241B7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que 9"/>
          <p:cNvSpPr/>
          <p:nvPr/>
        </p:nvSpPr>
        <p:spPr>
          <a:xfrm>
            <a:off x="1463675" y="1847850"/>
            <a:ext cx="3089275" cy="3089275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 rtlCol="0"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038BF-40C2-4F78-B13B-BAB0F8791A34}" type="datetimeFigureOut">
              <a:rPr lang="ru-RU"/>
              <a:pPr>
                <a:defRPr/>
              </a:pPr>
              <a:t>30.10.2020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80CD8-C5B5-48F2-B847-E00296FB59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FBB4C-4B90-4753-B7A1-2FA2BE573FC7}" type="datetimeFigureOut">
              <a:rPr lang="ru-RU"/>
              <a:pPr>
                <a:defRPr/>
              </a:pPr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EEFD3-3D1B-44CF-9815-1527CE2B45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B9DFAE-A83C-49DB-BAA4-0A10D9E732B2}" type="datetimeFigureOut">
              <a:rPr lang="ru-RU"/>
              <a:pPr>
                <a:defRPr/>
              </a:pPr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18F79-9861-4BFF-B910-EB55320F7D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8C1F7633-51C0-4532-9057-C6194CC035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Замещающий 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 smtClean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F3F50B20-DCC5-471C-A4BD-A3BFA12BFB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Замещающий 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 smtClean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Замещающая 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271CE572-44B3-4D9A-9EE1-F5E79E3CEE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 smtClean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window3.pn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71600" y="2057400"/>
            <a:ext cx="6400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aseline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BA988CA-5649-4308-9B31-D5D635C4C876}" type="datetimeFigureOut">
              <a:rPr lang="ru-RU"/>
              <a:pPr>
                <a:defRPr/>
              </a:pPr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438" y="63642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 baseline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37D3A3D-5704-4947-B16B-FF9D42E491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74" r:id="rId7"/>
    <p:sldLayoutId id="2147483673" r:id="rId8"/>
    <p:sldLayoutId id="2147483681" r:id="rId9"/>
    <p:sldLayoutId id="2147483672" r:id="rId10"/>
    <p:sldLayoutId id="2147483671" r:id="rId11"/>
    <p:sldLayoutId id="2147483682" r:id="rId12"/>
    <p:sldLayoutId id="2147483683" r:id="rId13"/>
    <p:sldLayoutId id="2147483684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3600" kern="1200" cap="all" spc="3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indent="-273050" algn="l" rtl="0" fontAlgn="base">
        <a:lnSpc>
          <a:spcPct val="150000"/>
        </a:lnSpc>
        <a:spcBef>
          <a:spcPct val="20000"/>
        </a:spcBef>
        <a:spcAft>
          <a:spcPct val="0"/>
        </a:spcAft>
        <a:buFont typeface="Wingdings" pitchFamily="2" charset="2"/>
        <a:buChar char="v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img11.nnm.ru/1/a/f/b/8/9ce0e05e9ba511c07471e89712c_prev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black"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1858963"/>
            <a:ext cx="6400800" cy="12954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900" b="1" dirty="0" smtClean="0"/>
              <a:t>500</a:t>
            </a:r>
            <a:r>
              <a:rPr lang="ru-RU" b="1" dirty="0" smtClean="0"/>
              <a:t>-летие </a:t>
            </a:r>
            <a:br>
              <a:rPr lang="ru-RU" b="1" dirty="0" smtClean="0"/>
            </a:br>
            <a:r>
              <a:rPr lang="ru-RU" b="1" dirty="0" smtClean="0"/>
              <a:t>тульского кремля</a:t>
            </a:r>
            <a:endParaRPr lang="ru-RU" b="1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и</a:t>
            </a:r>
            <a:r>
              <a:rPr lang="ru-RU" dirty="0" smtClean="0"/>
              <a:t> историческое значение его архитектуры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Назад в историю!</a:t>
            </a:r>
            <a:endParaRPr lang="ru-RU" dirty="0"/>
          </a:p>
        </p:txBody>
      </p:sp>
      <p:sp>
        <p:nvSpPr>
          <p:cNvPr id="19458" name="Объект 2"/>
          <p:cNvSpPr>
            <a:spLocks noGrp="1"/>
          </p:cNvSpPr>
          <p:nvPr>
            <p:ph idx="1"/>
          </p:nvPr>
        </p:nvSpPr>
        <p:spPr>
          <a:xfrm>
            <a:off x="1371600" y="2133600"/>
            <a:ext cx="6400800" cy="3527425"/>
          </a:xfrm>
        </p:spPr>
        <p:txBody>
          <a:bodyPr/>
          <a:lstStyle/>
          <a:p>
            <a:pPr indent="0" algn="just">
              <a:buFont typeface="Wingdings" pitchFamily="2" charset="2"/>
              <a:buNone/>
            </a:pPr>
            <a:r>
              <a:rPr lang="ru-RU" sz="2000" smtClean="0"/>
              <a:t>О возникновении первоначального поселения </a:t>
            </a:r>
            <a:r>
              <a:rPr lang="ru-RU" sz="2000" i="1" smtClean="0"/>
              <a:t>ТУЛЯКОВ </a:t>
            </a:r>
            <a:r>
              <a:rPr lang="ru-RU" sz="2000" smtClean="0"/>
              <a:t>впервые упоминается в никоновской летописи в 16 веке, где говорится, что история города начинает свой отчет с 1146 года, а Москва – с 1147 года.  </a:t>
            </a:r>
          </a:p>
          <a:p>
            <a:pPr indent="0">
              <a:buFont typeface="Wingdings" pitchFamily="2" charset="2"/>
              <a:buNone/>
            </a:pPr>
            <a:r>
              <a:rPr lang="ru-RU" sz="2000" smtClean="0"/>
              <a:t>Тульский народ до сих пор говорит:</a:t>
            </a:r>
          </a:p>
          <a:p>
            <a:pPr indent="0" algn="ctr">
              <a:buFont typeface="Wingdings" pitchFamily="2" charset="2"/>
              <a:buNone/>
            </a:pPr>
            <a:r>
              <a:rPr lang="ru-RU" sz="2400" i="1" smtClean="0">
                <a:solidFill>
                  <a:srgbClr val="C00000"/>
                </a:solidFill>
              </a:rPr>
              <a:t>«Не велик наш городок, да старше Москвы на годок»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idx="1"/>
          </p:nvPr>
        </p:nvSpPr>
        <p:spPr/>
      </p:sp>
      <p:sp>
        <p:nvSpPr>
          <p:cNvPr id="20482" name="Текст 5"/>
          <p:cNvSpPr>
            <a:spLocks noGrp="1"/>
          </p:cNvSpPr>
          <p:nvPr>
            <p:ph type="body" sz="half" idx="2"/>
          </p:nvPr>
        </p:nvSpPr>
        <p:spPr>
          <a:xfrm>
            <a:off x="4953000" y="1412875"/>
            <a:ext cx="3074988" cy="3738563"/>
          </a:xfrm>
        </p:spPr>
        <p:txBody>
          <a:bodyPr/>
          <a:lstStyle/>
          <a:p>
            <a:r>
              <a:rPr lang="ru-RU" smtClean="0"/>
              <a:t>Тула – это старинный город, прославившийся своими оружием, самоварами и пряниками. </a:t>
            </a:r>
          </a:p>
          <a:p>
            <a:r>
              <a:rPr lang="ru-RU" smtClean="0"/>
              <a:t>Тула – это город-герой, который имеет награду «Золотая звезда»</a:t>
            </a:r>
          </a:p>
          <a:p>
            <a:r>
              <a:rPr lang="ru-RU" smtClean="0"/>
              <a:t>Важное назначение основания этого города – это оборонительная его задача , которая сдерживала набеги крымских татар с юга  и близкая граница с Литвой. </a:t>
            </a:r>
          </a:p>
          <a:p>
            <a:endParaRPr lang="ru-RU" smtClean="0"/>
          </a:p>
        </p:txBody>
      </p:sp>
      <p:pic>
        <p:nvPicPr>
          <p:cNvPr id="20483" name="Picture 2" descr="https://www.etoretro.ru/data/media/57/151490521634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1773238"/>
            <a:ext cx="33337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 descr="https://fs01.urokinachalki.ru/e/001ed8-0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1052513"/>
            <a:ext cx="1930400" cy="217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Текст 3"/>
          <p:cNvSpPr>
            <a:spLocks noGrp="1"/>
          </p:cNvSpPr>
          <p:nvPr>
            <p:ph type="body" sz="half" idx="2"/>
          </p:nvPr>
        </p:nvSpPr>
        <p:spPr>
          <a:xfrm>
            <a:off x="4211638" y="1412875"/>
            <a:ext cx="4032250" cy="3811588"/>
          </a:xfrm>
        </p:spPr>
        <p:txBody>
          <a:bodyPr/>
          <a:lstStyle/>
          <a:p>
            <a:r>
              <a:rPr lang="ru-RU" smtClean="0"/>
              <a:t>Во все времена, во все войны Тула и ее население сдерживала натиск врагов, жители трудились на заводах и защищались, чтобы отстоять честь своей родины.</a:t>
            </a:r>
          </a:p>
          <a:p>
            <a:r>
              <a:rPr lang="ru-RU" smtClean="0"/>
              <a:t>В октябре 1941 года немцы прошли в глубь русских земель, еще немного и они дотянулись бы до Москвы, но Тула, которая находилась всего за 180 км.  от нее сдержала натиск врага и сама встала под удар. </a:t>
            </a:r>
          </a:p>
          <a:p>
            <a:r>
              <a:rPr lang="ru-RU" smtClean="0"/>
              <a:t>Так началась осада и блокада города-героя.</a:t>
            </a:r>
          </a:p>
        </p:txBody>
      </p:sp>
      <p:pic>
        <p:nvPicPr>
          <p:cNvPr id="21506" name="Picture 2" descr="http://spsuvorov.ru/upload/iblock/96d/96d2a3c8686e549b487ed2ba1e9b464a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12500" r="12500"/>
          <a:stretch>
            <a:fillRect/>
          </a:stretch>
        </p:blipFill>
        <p:spPr>
          <a:xfrm>
            <a:off x="1187450" y="3213100"/>
            <a:ext cx="2611438" cy="2611438"/>
          </a:xfrm>
          <a:prstGeom prst="rect">
            <a:avLst/>
          </a:prstGeom>
          <a:noFill/>
          <a:ln w="9525" cmpd="sng">
            <a:miter lim="800000"/>
          </a:ln>
        </p:spPr>
      </p:pic>
      <p:pic>
        <p:nvPicPr>
          <p:cNvPr id="21507" name="Picture 4" descr="https://bigenc.ru/media/2016/10/27/1235161191/82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908050"/>
            <a:ext cx="3098800" cy="207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Текст 3"/>
          <p:cNvSpPr>
            <a:spLocks noGrp="1"/>
          </p:cNvSpPr>
          <p:nvPr>
            <p:ph type="body" sz="half" idx="2"/>
          </p:nvPr>
        </p:nvSpPr>
        <p:spPr>
          <a:xfrm>
            <a:off x="1258888" y="1412875"/>
            <a:ext cx="6513512" cy="3738563"/>
          </a:xfrm>
        </p:spPr>
        <p:txBody>
          <a:bodyPr/>
          <a:lstStyle/>
          <a:p>
            <a:r>
              <a:rPr lang="ru-RU" sz="1600" smtClean="0"/>
              <a:t>Тульская оборона вошла в историю Великой Отечественной война как  одна из самых ярких  ее страниц .  22 октября 1941 года началась полномасштабная Тульская оборонительная операция, которая являлась одной из частей битвы за Москву. Попытка врага взять Тулу в кольцо полностью провалилась. </a:t>
            </a:r>
          </a:p>
          <a:p>
            <a:r>
              <a:rPr lang="ru-RU" sz="1600" smtClean="0"/>
              <a:t>7 декабря 1976 года городу присвоено звание «Город-герой» за мужество и стойкость, проявленную защитниками Тулы, которые сыграли важную роль при разгроме фашистских войск под Москвой в Великую Отечественную войну. </a:t>
            </a:r>
          </a:p>
        </p:txBody>
      </p:sp>
      <p:pic>
        <p:nvPicPr>
          <p:cNvPr id="22530" name="Picture 2" descr="https://zvonmoneta.ru/image/cache/data/products/%D1%84%D0%B0%D0%BB%D0%B5%D1%80%D0%B8%D1%81%D1%82%D0%B8%D0%BA%D0%B0/znahki/13102016/znk-649-2000x2000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9993" b="9993"/>
          <a:stretch>
            <a:fillRect/>
          </a:stretch>
        </p:blipFill>
        <p:spPr>
          <a:xfrm>
            <a:off x="6372225" y="4508500"/>
            <a:ext cx="1890713" cy="1441450"/>
          </a:xfrm>
          <a:prstGeom prst="rect">
            <a:avLst/>
          </a:prstGeom>
          <a:noFill/>
          <a:ln w="9525" cmpd="sng">
            <a:miter lim="800000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8" descr="https://im0-tub-ru.yandex.net/i?id=4929e495cdd703109798354e6786f5e1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1196975"/>
            <a:ext cx="2520950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Объект 3"/>
          <p:cNvSpPr>
            <a:spLocks noGrp="1"/>
          </p:cNvSpPr>
          <p:nvPr>
            <p:ph type="body" sz="half" idx="2"/>
          </p:nvPr>
        </p:nvSpPr>
        <p:spPr>
          <a:xfrm>
            <a:off x="3059113" y="1196975"/>
            <a:ext cx="5113337" cy="2519363"/>
          </a:xfrm>
        </p:spPr>
        <p:txBody>
          <a:bodyPr/>
          <a:lstStyle/>
          <a:p>
            <a:r>
              <a:rPr lang="ru-RU" smtClean="0"/>
              <a:t>Город Тула всегда был чем-то особенным для России, это был и есть город мастеров.  Многие словосочетания стали уже привычными: тульский пряник, тульский самовар, даже легендарный мастер Левша, который подковал блоху родом был из Тулы. Первая гармонь, а потом и баян родились тут, в городе Тула. </a:t>
            </a:r>
          </a:p>
        </p:txBody>
      </p:sp>
      <p:pic>
        <p:nvPicPr>
          <p:cNvPr id="23555" name="Picture 4" descr="https://gospodarstvo.in.ua/wp-content/uploads/tulskiy-samovar-ugolnyiy-5-2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619250" y="2978150"/>
            <a:ext cx="2540000" cy="2538413"/>
          </a:xfrm>
          <a:prstGeom prst="rect">
            <a:avLst/>
          </a:prstGeom>
          <a:noFill/>
          <a:ln w="9525" cmpd="sng">
            <a:miter lim="800000"/>
          </a:ln>
        </p:spPr>
      </p:pic>
      <p:pic>
        <p:nvPicPr>
          <p:cNvPr id="23556" name="Picture 6" descr="https://static.tildacdn.com/tild3765-3537-4364-b463-623065313566/1_res_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448050"/>
            <a:ext cx="2751137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47800" y="3860800"/>
            <a:ext cx="6248400" cy="10064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Тульский кремль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447800" y="1503363"/>
            <a:ext cx="6248400" cy="1420812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История города многообразна и неоднозначна, а главная архитектурная историческая достопримечательность города - это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4" descr="IMG_001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1125538"/>
            <a:ext cx="441960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125538"/>
            <a:ext cx="5051425" cy="647700"/>
          </a:xfrm>
        </p:spPr>
        <p:txBody>
          <a:bodyPr wrap="square" numCol="1" anchor="ctr" compatLnSpc="1">
            <a:normAutofit fontScale="90000"/>
          </a:bodyPr>
          <a:lstStyle/>
          <a:p>
            <a:pPr>
              <a:defRPr/>
            </a:pPr>
            <a:r>
              <a:rPr lang="ru-RU" sz="4400" b="1" kern="0" cap="none" spc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Василий </a:t>
            </a:r>
            <a:r>
              <a:rPr lang="en-US" sz="4400" b="1" kern="0" cap="none" spc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III.</a:t>
            </a:r>
            <a:endParaRPr lang="ru-RU" sz="4400" b="1" kern="0" cap="none" spc="0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2060575"/>
            <a:ext cx="3381375" cy="3557588"/>
          </a:xfrm>
        </p:spPr>
        <p:txBody>
          <a:bodyPr rtlCol="0">
            <a:normAutofit/>
          </a:bodyPr>
          <a:lstStyle/>
          <a:p>
            <a:pPr indent="0" algn="ctr">
              <a:lnSpc>
                <a:spcPct val="100000"/>
              </a:lnSpc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ru-RU" sz="28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Именно повелением этого великого, московского князя в Туле  в 1507 году был поставлен Кремль.</a:t>
            </a:r>
          </a:p>
        </p:txBody>
      </p:sp>
      <p:pic>
        <p:nvPicPr>
          <p:cNvPr id="26627" name="Picture 8" descr="i?id=2406776-0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2060575"/>
            <a:ext cx="3084512" cy="355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68313" y="1125538"/>
            <a:ext cx="8229600" cy="652462"/>
          </a:xfrm>
        </p:spPr>
        <p:txBody>
          <a:bodyPr wrap="square" numCol="1" anchor="ctr" compatLnSpc="1">
            <a:normAutofit fontScale="90000"/>
          </a:bodyPr>
          <a:lstStyle/>
          <a:p>
            <a:pPr>
              <a:defRPr/>
            </a:pPr>
            <a:r>
              <a:rPr lang="ru-RU" sz="4400" b="1" kern="0" cap="none" spc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Как создавали кремль…</a:t>
            </a:r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103813" y="1989138"/>
            <a:ext cx="3213100" cy="3657600"/>
          </a:xfrm>
        </p:spPr>
        <p:txBody>
          <a:bodyPr rtlCol="0">
            <a:normAutofit lnSpcReduction="10000"/>
          </a:bodyPr>
          <a:lstStyle/>
          <a:p>
            <a:pPr indent="0" algn="ctr">
              <a:lnSpc>
                <a:spcPct val="90000"/>
              </a:lnSpc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ru-RU" sz="24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В это время возникла угроза нападения крымских татар, была и угроза со стороны Латвии.</a:t>
            </a:r>
          </a:p>
          <a:p>
            <a:pPr indent="0" algn="ctr">
              <a:lnSpc>
                <a:spcPct val="90000"/>
              </a:lnSpc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ru-RU" sz="24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Из-за этого было решено заменить привычное  для строительства дерево на камень. </a:t>
            </a:r>
          </a:p>
        </p:txBody>
      </p:sp>
      <p:pic>
        <p:nvPicPr>
          <p:cNvPr id="27651" name="Picture 2" descr="http://easy-going.ru/wp-content/uploads/2016/04/DSC0439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1989138"/>
            <a:ext cx="3740150" cy="325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716463" y="1196975"/>
            <a:ext cx="3311525" cy="4535488"/>
          </a:xfrm>
        </p:spPr>
        <p:txBody>
          <a:bodyPr rtlCol="0" anchor="ctr">
            <a:normAutofit lnSpcReduction="10000"/>
          </a:bodyPr>
          <a:lstStyle/>
          <a:p>
            <a:pPr marL="342900" indent="-342900">
              <a:lnSpc>
                <a:spcPct val="100000"/>
              </a:lnSpc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ru-RU" sz="2800" kern="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100000"/>
              </a:lnSpc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ru-RU" sz="2800" kern="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indent="0" algn="ctr">
              <a:lnSpc>
                <a:spcPct val="100000"/>
              </a:lnSpc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ru-RU" sz="32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В 1514- 1520 годах был поставлен кремль, который сохранился до наших дней.</a:t>
            </a:r>
          </a:p>
          <a:p>
            <a:pPr marL="342900" indent="-342900">
              <a:lnSpc>
                <a:spcPct val="100000"/>
              </a:lnSpc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ru-RU" sz="3600" kern="0" dirty="0" smtClean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marL="342900" indent="-342900">
              <a:lnSpc>
                <a:spcPct val="100000"/>
              </a:lnSpc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ru-RU" sz="3600" kern="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867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1196975"/>
            <a:ext cx="3171825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403350" y="1196975"/>
            <a:ext cx="6400800" cy="685800"/>
          </a:xfrm>
        </p:spPr>
        <p:txBody>
          <a:bodyPr wrap="square" numCol="1" anchor="ctr" compatLnSpc="1">
            <a:noAutofit/>
          </a:bodyPr>
          <a:lstStyle/>
          <a:p>
            <a:pPr>
              <a:defRPr/>
            </a:pPr>
            <a:r>
              <a:rPr lang="ru-RU" sz="3200" b="1" kern="0" cap="none" spc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Особенности Тульского кремля.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xfrm>
            <a:off x="1331913" y="1989138"/>
            <a:ext cx="6400800" cy="3671887"/>
          </a:xfrm>
        </p:spPr>
        <p:txBody>
          <a:bodyPr rtlCol="0">
            <a:normAutofit fontScale="85000" lnSpcReduction="20000"/>
          </a:bodyPr>
          <a:lstStyle/>
          <a:p>
            <a:pPr marL="342900" indent="-342900">
              <a:lnSpc>
                <a:spcPct val="90000"/>
              </a:lnSpc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ru-RU" sz="700" kern="0" dirty="0" smtClean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marL="342900" indent="-342900">
              <a:lnSpc>
                <a:spcPct val="170000"/>
              </a:lnSpc>
              <a:buClr>
                <a:schemeClr val="hlink"/>
              </a:buClr>
              <a:buSzPct val="70000"/>
              <a:defRPr/>
            </a:pPr>
            <a:r>
              <a:rPr lang="ru-RU" sz="1700" b="1" kern="0" dirty="0" smtClean="0">
                <a:latin typeface="Comic Sans MS" panose="030F0702030302020204" pitchFamily="66" charset="0"/>
              </a:rPr>
              <a:t>Расположен в низине; </a:t>
            </a:r>
          </a:p>
          <a:p>
            <a:pPr marL="342900" indent="-342900">
              <a:lnSpc>
                <a:spcPct val="170000"/>
              </a:lnSpc>
              <a:buClr>
                <a:schemeClr val="hlink"/>
              </a:buClr>
              <a:buSzPct val="70000"/>
              <a:defRPr/>
            </a:pPr>
            <a:r>
              <a:rPr lang="ru-RU" sz="1700" b="1" kern="0" dirty="0" smtClean="0">
                <a:latin typeface="Comic Sans MS" panose="030F0702030302020204" pitchFamily="66" charset="0"/>
              </a:rPr>
              <a:t>Со всех сторон находились естественные преграды (реки  и болота)</a:t>
            </a:r>
          </a:p>
          <a:p>
            <a:pPr marL="342900" indent="-342900">
              <a:lnSpc>
                <a:spcPct val="170000"/>
              </a:lnSpc>
              <a:buClr>
                <a:schemeClr val="hlink"/>
              </a:buClr>
              <a:buSzPct val="70000"/>
              <a:defRPr/>
            </a:pPr>
            <a:r>
              <a:rPr lang="ru-RU" sz="1700" b="1" kern="0" dirty="0" smtClean="0">
                <a:latin typeface="Comic Sans MS" panose="030F0702030302020204" pitchFamily="66" charset="0"/>
              </a:rPr>
              <a:t>С 3 сторон окружен рвом, наполненным водой;</a:t>
            </a:r>
          </a:p>
          <a:p>
            <a:pPr marL="342900" indent="-342900">
              <a:lnSpc>
                <a:spcPct val="170000"/>
              </a:lnSpc>
              <a:buClr>
                <a:schemeClr val="hlink"/>
              </a:buClr>
              <a:buSzPct val="70000"/>
              <a:defRPr/>
            </a:pPr>
            <a:r>
              <a:rPr lang="ru-RU" sz="1700" b="1" kern="0" dirty="0" smtClean="0">
                <a:latin typeface="Comic Sans MS" panose="030F0702030302020204" pitchFamily="66" charset="0"/>
              </a:rPr>
              <a:t>Через ров были переброшены подъемные мосты. В случае опасности их убирали.</a:t>
            </a:r>
          </a:p>
          <a:p>
            <a:pPr marL="342900" indent="-342900">
              <a:lnSpc>
                <a:spcPct val="170000"/>
              </a:lnSpc>
              <a:buClr>
                <a:schemeClr val="hlink"/>
              </a:buClr>
              <a:buSzPct val="70000"/>
              <a:defRPr/>
            </a:pPr>
            <a:r>
              <a:rPr lang="ru-RU" sz="1700" b="1" kern="0" dirty="0" smtClean="0">
                <a:latin typeface="Comic Sans MS" panose="030F0702030302020204" pitchFamily="66" charset="0"/>
              </a:rPr>
              <a:t>Сверху кремль имеет форму прямоугольника со Периметр  стен – 1км. Площадь – почти 6 га. </a:t>
            </a:r>
          </a:p>
          <a:p>
            <a:pPr marL="342900" indent="-342900">
              <a:lnSpc>
                <a:spcPct val="170000"/>
              </a:lnSpc>
              <a:buClr>
                <a:schemeClr val="hlink"/>
              </a:buClr>
              <a:buSzPct val="70000"/>
              <a:defRPr/>
            </a:pPr>
            <a:r>
              <a:rPr lang="ru-RU" sz="1700" b="1" kern="0" dirty="0" smtClean="0">
                <a:latin typeface="Comic Sans MS" panose="030F0702030302020204" pitchFamily="66" charset="0"/>
              </a:rPr>
              <a:t>Высота стен с зубцами ( в </a:t>
            </a:r>
            <a:r>
              <a:rPr lang="en-US" sz="1700" b="1" kern="0" dirty="0" smtClean="0">
                <a:latin typeface="Comic Sans MS" panose="030F0702030302020204" pitchFamily="66" charset="0"/>
              </a:rPr>
              <a:t>XVII </a:t>
            </a:r>
            <a:r>
              <a:rPr lang="ru-RU" sz="1700" b="1" kern="0" dirty="0" smtClean="0">
                <a:latin typeface="Comic Sans MS" panose="030F0702030302020204" pitchFamily="66" charset="0"/>
              </a:rPr>
              <a:t>веке) 10метров 70 сантиметров. Толщина стен разная, от 2 метров  до 3метров 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wrap="square" numCol="1" anchor="ctr" compatLnSpc="1">
            <a:normAutofit fontScale="90000"/>
          </a:bodyPr>
          <a:lstStyle/>
          <a:p>
            <a:pPr>
              <a:defRPr/>
            </a:pPr>
            <a:r>
              <a:rPr lang="ru-RU" sz="4400" b="1" kern="0" cap="none" spc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Башни Тульского кремля.</a:t>
            </a:r>
          </a:p>
        </p:txBody>
      </p:sp>
      <p:pic>
        <p:nvPicPr>
          <p:cNvPr id="30722" name="Picture 5" descr="Картинка 8 из 1856">
            <a:hlinkClick r:id="rId2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1752600"/>
            <a:ext cx="5076825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4" name="Rectangle 8"/>
          <p:cNvSpPr>
            <a:spLocks noGrp="1" noRot="1" noChangeArrowheads="1"/>
          </p:cNvSpPr>
          <p:nvPr>
            <p:ph type="title"/>
          </p:nvPr>
        </p:nvSpPr>
        <p:spPr>
          <a:xfrm>
            <a:off x="457200" y="765175"/>
            <a:ext cx="8229600" cy="941388"/>
          </a:xfrm>
        </p:spPr>
        <p:txBody>
          <a:bodyPr wrap="square" numCol="1" anchor="ctr" compatLnSpc="1"/>
          <a:lstStyle/>
          <a:p>
            <a:pPr>
              <a:defRPr/>
            </a:pPr>
            <a:r>
              <a:rPr lang="ru-RU" sz="4400" b="1" kern="0" cap="none" spc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Спасская башня</a:t>
            </a:r>
          </a:p>
        </p:txBody>
      </p:sp>
      <p:sp>
        <p:nvSpPr>
          <p:cNvPr id="86026" name="Rectangle 10"/>
          <p:cNvSpPr>
            <a:spLocks noGrp="1" noChangeArrowheads="1"/>
          </p:cNvSpPr>
          <p:nvPr>
            <p:ph type="body" sz="half" idx="2"/>
          </p:nvPr>
        </p:nvSpPr>
        <p:spPr>
          <a:xfrm>
            <a:off x="4859338" y="1966913"/>
            <a:ext cx="3313112" cy="3549650"/>
          </a:xfrm>
        </p:spPr>
        <p:txBody>
          <a:bodyPr rtlCol="0">
            <a:normAutofit/>
          </a:bodyPr>
          <a:lstStyle/>
          <a:p>
            <a:pPr indent="0" algn="ctr">
              <a:lnSpc>
                <a:spcPct val="90000"/>
              </a:lnSpc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ru-RU" sz="2000" b="1" dirty="0" smtClean="0"/>
              <a:t>Спасская </a:t>
            </a:r>
            <a:r>
              <a:rPr lang="ru-RU" sz="2000" b="1" dirty="0"/>
              <a:t>башня</a:t>
            </a:r>
            <a:r>
              <a:rPr lang="ru-RU" sz="2000" dirty="0"/>
              <a:t> находится на западе сооружения, первоначально в ней размещался колокол, который всегда звонил, когда городу угрожало нападение со стороны, поэтому она раньше называлась Вестовой.</a:t>
            </a:r>
            <a:r>
              <a:rPr lang="ru-RU" sz="2000" b="1" kern="0" dirty="0" smtClean="0"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31747" name="Picture 11" descr="СПаская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31888" y="1706563"/>
            <a:ext cx="3656012" cy="4067175"/>
          </a:xfrm>
        </p:spPr>
      </p:pic>
      <p:sp>
        <p:nvSpPr>
          <p:cNvPr id="31748" name="Text Box 12"/>
          <p:cNvSpPr txBox="1">
            <a:spLocks noChangeArrowheads="1"/>
          </p:cNvSpPr>
          <p:nvPr/>
        </p:nvSpPr>
        <p:spPr bwMode="auto">
          <a:xfrm>
            <a:off x="1905000" y="1524000"/>
            <a:ext cx="1692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Garamond" pitchFamily="18" charset="0"/>
            </a:endParaRPr>
          </a:p>
        </p:txBody>
      </p:sp>
      <p:sp>
        <p:nvSpPr>
          <p:cNvPr id="31749" name="Text Box 13"/>
          <p:cNvSpPr txBox="1">
            <a:spLocks noChangeArrowheads="1"/>
          </p:cNvSpPr>
          <p:nvPr/>
        </p:nvSpPr>
        <p:spPr bwMode="auto">
          <a:xfrm>
            <a:off x="2362200" y="1600200"/>
            <a:ext cx="1774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1"/>
                </a:solidFill>
                <a:latin typeface="Garamond" pitchFamily="18" charset="0"/>
              </a:rPr>
              <a:t>до реставрации</a:t>
            </a:r>
          </a:p>
        </p:txBody>
      </p:sp>
      <p:sp>
        <p:nvSpPr>
          <p:cNvPr id="31750" name="Text Box 14"/>
          <p:cNvSpPr txBox="1">
            <a:spLocks noChangeArrowheads="1"/>
          </p:cNvSpPr>
          <p:nvPr/>
        </p:nvSpPr>
        <p:spPr bwMode="auto">
          <a:xfrm>
            <a:off x="3200400" y="3810000"/>
            <a:ext cx="727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Garamond" pitchFamily="18" charset="0"/>
              </a:rPr>
              <a:t>после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908050"/>
            <a:ext cx="8229600" cy="649288"/>
          </a:xfrm>
        </p:spPr>
        <p:txBody>
          <a:bodyPr wrap="square" numCol="1" anchor="ctr" compatLnSpc="1">
            <a:normAutofit fontScale="90000"/>
          </a:bodyPr>
          <a:lstStyle/>
          <a:p>
            <a:pPr>
              <a:defRPr/>
            </a:pPr>
            <a:r>
              <a:rPr lang="ru-RU" sz="4400" b="1" kern="0" cap="none" spc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Ивановская башня</a:t>
            </a:r>
          </a:p>
        </p:txBody>
      </p:sp>
      <p:pic>
        <p:nvPicPr>
          <p:cNvPr id="32770" name="Picture 11" descr="ivanovskaya_bashnya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95513" y="1628775"/>
            <a:ext cx="2001837" cy="2232025"/>
          </a:xfrm>
        </p:spPr>
      </p:pic>
      <p:sp>
        <p:nvSpPr>
          <p:cNvPr id="99342" name="Rectangle 14"/>
          <p:cNvSpPr>
            <a:spLocks noGrp="1" noChangeArrowheads="1"/>
          </p:cNvSpPr>
          <p:nvPr>
            <p:ph type="body" sz="half" idx="2"/>
          </p:nvPr>
        </p:nvSpPr>
        <p:spPr>
          <a:xfrm>
            <a:off x="971550" y="3933825"/>
            <a:ext cx="7561263" cy="1871663"/>
          </a:xfrm>
        </p:spPr>
        <p:txBody>
          <a:bodyPr rtlCol="0">
            <a:normAutofit/>
          </a:bodyPr>
          <a:lstStyle/>
          <a:p>
            <a:pPr marL="342900" indent="-342900">
              <a:lnSpc>
                <a:spcPct val="80000"/>
              </a:lnSpc>
              <a:buClr>
                <a:schemeClr val="hlink"/>
              </a:buClr>
              <a:buSzPct val="70000"/>
              <a:defRPr/>
            </a:pPr>
            <a:r>
              <a:rPr lang="ru-RU" sz="2000" b="1" dirty="0"/>
              <a:t>Ивановская </a:t>
            </a:r>
            <a:r>
              <a:rPr lang="ru-RU" sz="2000" dirty="0"/>
              <a:t>была возведена в те дни, когда Тульский кремль использовался в качестве крепости, имел секретный подземный переход длиною более 70 метров к </a:t>
            </a:r>
            <a:r>
              <a:rPr lang="ru-RU" sz="2000" dirty="0" err="1"/>
              <a:t>Упе</a:t>
            </a:r>
            <a:r>
              <a:rPr lang="ru-RU" sz="2000" dirty="0"/>
              <a:t> для того, чтобы осажденный город имел доступ к воде. Этот ход обвалился еще в 17 веке. В то время на башне размещались помещения, в которых хранились запасы продовольствия, порошка и боеприпасов.</a:t>
            </a:r>
            <a:endParaRPr lang="ru-RU" sz="2400" kern="0" dirty="0" smtClean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32772" name="Picture 13" descr="kreml5"/>
          <p:cNvPicPr>
            <a:picLocks noGrp="1" noChangeAspect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1628775"/>
            <a:ext cx="2222500" cy="2232025"/>
          </a:xfrm>
          <a:ln w="38100" cmpd="dbl">
            <a:solidFill>
              <a:srgbClr val="66FFFF"/>
            </a:solidFill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8" name="Rectangle 10"/>
          <p:cNvSpPr>
            <a:spLocks noGrp="1" noRot="1" noChangeArrowheads="1"/>
          </p:cNvSpPr>
          <p:nvPr>
            <p:ph type="title"/>
          </p:nvPr>
        </p:nvSpPr>
        <p:spPr>
          <a:xfrm>
            <a:off x="457200" y="1052513"/>
            <a:ext cx="8229600" cy="576262"/>
          </a:xfrm>
        </p:spPr>
        <p:txBody>
          <a:bodyPr wrap="square" numCol="1" anchor="ctr" compatLnSpc="1">
            <a:normAutofit fontScale="90000"/>
          </a:bodyPr>
          <a:lstStyle/>
          <a:p>
            <a:pPr>
              <a:defRPr/>
            </a:pPr>
            <a:r>
              <a:rPr lang="ru-RU" sz="4400" b="1" kern="0" cap="none" spc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Наугольная башня.</a:t>
            </a:r>
          </a:p>
        </p:txBody>
      </p:sp>
      <p:sp>
        <p:nvSpPr>
          <p:cNvPr id="94220" name="Rectangle 12"/>
          <p:cNvSpPr>
            <a:spLocks noGrp="1" noChangeArrowheads="1"/>
          </p:cNvSpPr>
          <p:nvPr>
            <p:ph type="body" sz="half" idx="2"/>
          </p:nvPr>
        </p:nvSpPr>
        <p:spPr>
          <a:xfrm>
            <a:off x="4787900" y="1600200"/>
            <a:ext cx="3455988" cy="3773488"/>
          </a:xfrm>
        </p:spPr>
        <p:txBody>
          <a:bodyPr rtlCol="0">
            <a:normAutofit/>
          </a:bodyPr>
          <a:lstStyle/>
          <a:p>
            <a:pPr marL="342900" indent="-342900">
              <a:lnSpc>
                <a:spcPct val="100000"/>
              </a:lnSpc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ru-RU" sz="2800" kern="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457200" indent="-457200">
              <a:lnSpc>
                <a:spcPct val="100000"/>
              </a:lnSpc>
              <a:buClr>
                <a:schemeClr val="hlink"/>
              </a:buClr>
              <a:buSzPct val="70000"/>
              <a:defRPr/>
            </a:pPr>
            <a:r>
              <a:rPr lang="ru-RU" sz="2400" b="1" dirty="0">
                <a:latin typeface="+mj-lt"/>
              </a:rPr>
              <a:t>Наугольная</a:t>
            </a:r>
            <a:r>
              <a:rPr lang="ru-RU" sz="2400" dirty="0">
                <a:latin typeface="+mj-lt"/>
              </a:rPr>
              <a:t> – находится у берега руки </a:t>
            </a:r>
            <a:r>
              <a:rPr lang="ru-RU" sz="2400" dirty="0" err="1">
                <a:latin typeface="+mj-lt"/>
              </a:rPr>
              <a:t>Упа</a:t>
            </a:r>
            <a:r>
              <a:rPr lang="ru-RU" sz="2400" dirty="0" smtClean="0">
                <a:latin typeface="+mj-lt"/>
              </a:rPr>
              <a:t>.</a:t>
            </a:r>
          </a:p>
          <a:p>
            <a:pPr marL="457200" indent="-457200">
              <a:lnSpc>
                <a:spcPct val="100000"/>
              </a:lnSpc>
              <a:buClr>
                <a:schemeClr val="hlink"/>
              </a:buClr>
              <a:buSzPct val="70000"/>
              <a:defRPr/>
            </a:pPr>
            <a:r>
              <a:rPr lang="ru-RU" sz="2400" kern="0" dirty="0" smtClean="0">
                <a:latin typeface="+mj-lt"/>
              </a:rPr>
              <a:t>Сейчас осталась единственной нереставрированной</a:t>
            </a:r>
          </a:p>
        </p:txBody>
      </p:sp>
      <p:pic>
        <p:nvPicPr>
          <p:cNvPr id="33795" name="Picture 2" descr="ÐÐ°ÑÐ³Ð¾Ð»ÑÐ½Ð°Ñ Ð±Ð°ÑÐ½Ñ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916113"/>
            <a:ext cx="3489325" cy="319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92" name="Rectangle 44"/>
          <p:cNvSpPr>
            <a:spLocks noGrp="1" noRot="1" noChangeArrowheads="1"/>
          </p:cNvSpPr>
          <p:nvPr>
            <p:ph type="title"/>
          </p:nvPr>
        </p:nvSpPr>
        <p:spPr>
          <a:xfrm>
            <a:off x="457200" y="908050"/>
            <a:ext cx="8229600" cy="792163"/>
          </a:xfrm>
        </p:spPr>
        <p:txBody>
          <a:bodyPr wrap="square" numCol="1" anchor="ctr" compatLnSpc="1"/>
          <a:lstStyle/>
          <a:p>
            <a:pPr>
              <a:defRPr/>
            </a:pPr>
            <a:r>
              <a:rPr lang="ru-RU" sz="4400" b="1" kern="0" cap="none" spc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Никитская башня</a:t>
            </a:r>
          </a:p>
        </p:txBody>
      </p:sp>
      <p:sp>
        <p:nvSpPr>
          <p:cNvPr id="104494" name="Rectangle 46"/>
          <p:cNvSpPr>
            <a:spLocks noGrp="1" noChangeArrowheads="1"/>
          </p:cNvSpPr>
          <p:nvPr>
            <p:ph type="body" sz="half" idx="2"/>
          </p:nvPr>
        </p:nvSpPr>
        <p:spPr>
          <a:xfrm>
            <a:off x="4284663" y="1600200"/>
            <a:ext cx="3887787" cy="4525963"/>
          </a:xfrm>
        </p:spPr>
        <p:txBody>
          <a:bodyPr rtlCol="0" anchor="ctr">
            <a:normAutofit/>
          </a:bodyPr>
          <a:lstStyle/>
          <a:p>
            <a:pPr indent="0" algn="ctr">
              <a:lnSpc>
                <a:spcPct val="100000"/>
              </a:lnSpc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ru-RU" sz="2400" b="1" dirty="0"/>
              <a:t>Никитская</a:t>
            </a:r>
            <a:r>
              <a:rPr lang="ru-RU" sz="2400" dirty="0"/>
              <a:t> – известна тем, что в ней раньше была камера пыток и хранился порох.</a:t>
            </a:r>
            <a:endParaRPr lang="ru-RU" sz="2400" kern="0" dirty="0" smtClean="0">
              <a:latin typeface="Comic Sans MS" panose="030F0702030302020204" pitchFamily="66" charset="0"/>
            </a:endParaRPr>
          </a:p>
        </p:txBody>
      </p:sp>
      <p:pic>
        <p:nvPicPr>
          <p:cNvPr id="34819" name="Picture 2" descr="ÐÐ¸ÐºÐ¸ÑÑÐºÐ°Ñ Ð±Ð°ÑÐ½Ñ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8088" y="1844675"/>
            <a:ext cx="3316287" cy="375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05" name="Rectangle 21"/>
          <p:cNvSpPr>
            <a:spLocks noGrp="1" noRot="1" noChangeArrowheads="1"/>
          </p:cNvSpPr>
          <p:nvPr>
            <p:ph type="title"/>
          </p:nvPr>
        </p:nvSpPr>
        <p:spPr>
          <a:xfrm>
            <a:off x="395288" y="836613"/>
            <a:ext cx="8229600" cy="1143000"/>
          </a:xfrm>
        </p:spPr>
        <p:txBody>
          <a:bodyPr wrap="square" numCol="1" anchor="ctr" compatLnSpc="1"/>
          <a:lstStyle/>
          <a:p>
            <a:pPr>
              <a:defRPr/>
            </a:pPr>
            <a:r>
              <a:rPr lang="ru-RU" sz="4400" b="1" kern="0" cap="none" spc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Башня Одоевских ворот</a:t>
            </a:r>
          </a:p>
        </p:txBody>
      </p:sp>
      <p:sp>
        <p:nvSpPr>
          <p:cNvPr id="118808" name="Rectangle 24"/>
          <p:cNvSpPr>
            <a:spLocks noGrp="1" noChangeArrowheads="1"/>
          </p:cNvSpPr>
          <p:nvPr>
            <p:ph type="body" sz="half" idx="3"/>
          </p:nvPr>
        </p:nvSpPr>
        <p:spPr>
          <a:xfrm>
            <a:off x="827088" y="4221163"/>
            <a:ext cx="7489825" cy="1584325"/>
          </a:xfrm>
        </p:spPr>
        <p:txBody>
          <a:bodyPr rtlCol="0">
            <a:normAutofit fontScale="92500" lnSpcReduction="20000"/>
          </a:bodyPr>
          <a:lstStyle/>
          <a:p>
            <a:pPr indent="0">
              <a:lnSpc>
                <a:spcPct val="90000"/>
              </a:lnSpc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ru-RU" sz="2400" b="1" dirty="0"/>
              <a:t>Одоевская башня</a:t>
            </a:r>
            <a:r>
              <a:rPr lang="ru-RU" sz="2400" dirty="0"/>
              <a:t> расположена к юго-востоку от башни Спасителя. Сегодня она является визитной карточкой всего сооружения, поэтому здесь можно сделать красивые фото. Она получила свое название от казанской иконы Божией Матери, которая изначально размещалась в ее фасаде.</a:t>
            </a:r>
            <a:endParaRPr lang="ru-RU" sz="2400" kern="0" dirty="0" smtClean="0">
              <a:latin typeface="Comic Sans MS" panose="030F0702030302020204" pitchFamily="66" charset="0"/>
            </a:endParaRPr>
          </a:p>
        </p:txBody>
      </p:sp>
      <p:pic>
        <p:nvPicPr>
          <p:cNvPr id="35843" name="Picture 25" descr="Одев(стар)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835150" y="1844675"/>
            <a:ext cx="2198688" cy="2376488"/>
          </a:xfrm>
        </p:spPr>
      </p:pic>
      <p:pic>
        <p:nvPicPr>
          <p:cNvPr id="35844" name="Picture 26" descr="Олоевские(нев)"/>
          <p:cNvPicPr>
            <a:picLocks noGrp="1" noChangeAspect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00563" y="1844675"/>
            <a:ext cx="1985962" cy="2376488"/>
          </a:xfr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90" name="Rectangle 38"/>
          <p:cNvSpPr>
            <a:spLocks noGrp="1" noRot="1" noChangeArrowheads="1"/>
          </p:cNvSpPr>
          <p:nvPr>
            <p:ph type="title"/>
          </p:nvPr>
        </p:nvSpPr>
        <p:spPr>
          <a:xfrm>
            <a:off x="457200" y="836613"/>
            <a:ext cx="8229600" cy="863600"/>
          </a:xfrm>
        </p:spPr>
        <p:txBody>
          <a:bodyPr wrap="square" numCol="1" anchor="ctr" compatLnSpc="1"/>
          <a:lstStyle/>
          <a:p>
            <a:pPr>
              <a:defRPr/>
            </a:pPr>
            <a:r>
              <a:rPr lang="ru-RU" sz="4400" b="1" kern="0" cap="none" spc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Башня Ивановских ворот</a:t>
            </a:r>
          </a:p>
        </p:txBody>
      </p:sp>
      <p:sp>
        <p:nvSpPr>
          <p:cNvPr id="125993" name="Rectangle 41"/>
          <p:cNvSpPr>
            <a:spLocks noGrp="1" noChangeArrowheads="1"/>
          </p:cNvSpPr>
          <p:nvPr>
            <p:ph type="body" sz="half" idx="3"/>
          </p:nvPr>
        </p:nvSpPr>
        <p:spPr>
          <a:xfrm>
            <a:off x="971550" y="4365625"/>
            <a:ext cx="7272338" cy="1439863"/>
          </a:xfrm>
        </p:spPr>
        <p:txBody>
          <a:bodyPr rtlCol="0" anchor="ctr">
            <a:normAutofit/>
          </a:bodyPr>
          <a:lstStyle/>
          <a:p>
            <a:pPr marL="342900" indent="-342900">
              <a:lnSpc>
                <a:spcPct val="90000"/>
              </a:lnSpc>
              <a:buClr>
                <a:schemeClr val="hlink"/>
              </a:buClr>
              <a:buSzPct val="70000"/>
              <a:defRPr/>
            </a:pPr>
            <a:r>
              <a:rPr lang="ru-RU" sz="2000" b="1" dirty="0"/>
              <a:t>Башня Ивановских ворот</a:t>
            </a:r>
            <a:r>
              <a:rPr lang="ru-RU" sz="2000" dirty="0"/>
              <a:t> ведет прямо в прилегающий к юго-восточной стене кремлевский сад.</a:t>
            </a:r>
            <a:endParaRPr lang="ru-RU" sz="2000" kern="0" dirty="0" smtClean="0">
              <a:latin typeface="Comic Sans MS" panose="030F0702030302020204" pitchFamily="66" charset="0"/>
            </a:endParaRPr>
          </a:p>
        </p:txBody>
      </p:sp>
      <p:pic>
        <p:nvPicPr>
          <p:cNvPr id="36867" name="Picture 43" descr="Ивановская(Старая)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731963"/>
            <a:ext cx="2667000" cy="2667000"/>
          </a:xfrm>
        </p:spPr>
      </p:pic>
      <p:pic>
        <p:nvPicPr>
          <p:cNvPr id="36868" name="Picture 2" descr="ÐÐ°ÑÐ½Ñ ÐÐ²Ð°Ð½Ð¾Ð²ÑÐºÐ¸Ñ Ð²Ð¾ÑÐ¾Ñ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773238"/>
            <a:ext cx="3000375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052513"/>
            <a:ext cx="8229600" cy="504825"/>
          </a:xfrm>
        </p:spPr>
        <p:txBody>
          <a:bodyPr wrap="square" numCol="1" anchor="ctr" compatLnSpc="1">
            <a:normAutofit fontScale="90000"/>
          </a:bodyPr>
          <a:lstStyle/>
          <a:p>
            <a:pPr>
              <a:defRPr/>
            </a:pPr>
            <a:r>
              <a:rPr lang="ru-RU" sz="4400" b="1" kern="0" cap="none" spc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Башня Пятницких ворот</a:t>
            </a:r>
          </a:p>
        </p:txBody>
      </p:sp>
      <p:pic>
        <p:nvPicPr>
          <p:cNvPr id="37890" name="Picture 11" descr="пятница(стар)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08175" y="1700213"/>
            <a:ext cx="2138363" cy="2719387"/>
          </a:xfrm>
        </p:spPr>
      </p:pic>
      <p:pic>
        <p:nvPicPr>
          <p:cNvPr id="37891" name="Picture 12" descr="пятница(нев)"/>
          <p:cNvPicPr>
            <a:picLocks noGrp="1" noChangeAspect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284663" y="1700213"/>
            <a:ext cx="2039937" cy="2719387"/>
          </a:xfrm>
        </p:spPr>
      </p:pic>
      <p:sp>
        <p:nvSpPr>
          <p:cNvPr id="138250" name="Rectangle 10"/>
          <p:cNvSpPr>
            <a:spLocks noGrp="1" noChangeArrowheads="1"/>
          </p:cNvSpPr>
          <p:nvPr>
            <p:ph type="body" sz="half" idx="3"/>
          </p:nvPr>
        </p:nvSpPr>
        <p:spPr>
          <a:xfrm>
            <a:off x="457200" y="4365625"/>
            <a:ext cx="8229600" cy="1760538"/>
          </a:xfrm>
        </p:spPr>
        <p:txBody>
          <a:bodyPr rtlCol="0">
            <a:normAutofit/>
          </a:bodyPr>
          <a:lstStyle/>
          <a:p>
            <a:pPr marL="342900" indent="-342900">
              <a:lnSpc>
                <a:spcPct val="100000"/>
              </a:lnSpc>
              <a:buClr>
                <a:schemeClr val="hlink"/>
              </a:buClr>
              <a:buSzPct val="70000"/>
              <a:defRPr/>
            </a:pPr>
            <a:r>
              <a:rPr lang="ru-RU" sz="2000" kern="0" dirty="0" smtClean="0">
                <a:latin typeface="Comic Sans MS" panose="030F0702030302020204" pitchFamily="66" charset="0"/>
              </a:rPr>
              <a:t>Название свое башня получила из-за близлежащей Пятницкой церкви. </a:t>
            </a:r>
          </a:p>
          <a:p>
            <a:pPr marL="342900" indent="-342900">
              <a:lnSpc>
                <a:spcPct val="100000"/>
              </a:lnSpc>
              <a:buClr>
                <a:schemeClr val="hlink"/>
              </a:buClr>
              <a:buSzPct val="70000"/>
              <a:defRPr/>
            </a:pPr>
            <a:r>
              <a:rPr lang="ru-RU" sz="2000" kern="0" dirty="0" smtClean="0">
                <a:latin typeface="Comic Sans MS" panose="030F0702030302020204" pitchFamily="66" charset="0"/>
              </a:rPr>
              <a:t>В XVI веке в них хранились карабины, мушкеты, латы, свинцовые пули и знамена. </a:t>
            </a:r>
          </a:p>
          <a:p>
            <a:pPr marL="342900" indent="-342900">
              <a:lnSpc>
                <a:spcPct val="100000"/>
              </a:lnSpc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2800" kern="0" dirty="0" smtClean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052513"/>
            <a:ext cx="8229600" cy="936625"/>
          </a:xfrm>
        </p:spPr>
        <p:txBody>
          <a:bodyPr wrap="square" numCol="1" anchor="ctr" compatLnSpc="1"/>
          <a:lstStyle/>
          <a:p>
            <a:pPr>
              <a:defRPr/>
            </a:pPr>
            <a:r>
              <a:rPr lang="ru-RU" sz="4400" b="1" kern="0" cap="none" spc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Башня Водяных ворот</a:t>
            </a:r>
          </a:p>
        </p:txBody>
      </p:sp>
      <p:sp>
        <p:nvSpPr>
          <p:cNvPr id="13927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995738" y="2924175"/>
            <a:ext cx="4176712" cy="1584325"/>
          </a:xfrm>
        </p:spPr>
        <p:txBody>
          <a:bodyPr rtlCol="0">
            <a:normAutofit/>
          </a:bodyPr>
          <a:lstStyle/>
          <a:p>
            <a:pPr marL="342900" indent="-342900">
              <a:lnSpc>
                <a:spcPct val="80000"/>
              </a:lnSpc>
              <a:buClr>
                <a:schemeClr val="hlink"/>
              </a:buClr>
              <a:buSzPct val="70000"/>
              <a:defRPr/>
            </a:pPr>
            <a:r>
              <a:rPr lang="ru-RU" sz="2000" kern="0" dirty="0" smtClean="0">
                <a:latin typeface="Comic Sans MS" panose="030F0702030302020204" pitchFamily="66" charset="0"/>
              </a:rPr>
              <a:t>Свое название башня Водяных ворот получила оттого, что через эти ворота постоянно шел Крестный ход из кремля на реку ("на воду"). </a:t>
            </a:r>
          </a:p>
        </p:txBody>
      </p:sp>
      <p:pic>
        <p:nvPicPr>
          <p:cNvPr id="38915" name="Picture 7" descr="водянка(нев)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3" y="1989138"/>
            <a:ext cx="2663825" cy="3552825"/>
          </a:xfr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16013" y="1143000"/>
            <a:ext cx="6840537" cy="630238"/>
          </a:xfrm>
        </p:spPr>
        <p:txBody>
          <a:bodyPr wrap="square" numCol="1" anchor="ctr" compatLnSpc="1">
            <a:normAutofit fontScale="90000"/>
          </a:bodyPr>
          <a:lstStyle/>
          <a:p>
            <a:pPr>
              <a:defRPr/>
            </a:pPr>
            <a:r>
              <a:rPr lang="ru-RU" sz="4000" b="1" kern="0" cap="none" spc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Единственная квадратная башня</a:t>
            </a:r>
          </a:p>
        </p:txBody>
      </p:sp>
      <p:sp>
        <p:nvSpPr>
          <p:cNvPr id="150543" name="Rectangle 15"/>
          <p:cNvSpPr>
            <a:spLocks noGrp="1" noChangeArrowheads="1"/>
          </p:cNvSpPr>
          <p:nvPr>
            <p:ph type="body" sz="half" idx="3"/>
          </p:nvPr>
        </p:nvSpPr>
        <p:spPr>
          <a:xfrm>
            <a:off x="1116013" y="4149725"/>
            <a:ext cx="7056437" cy="1655763"/>
          </a:xfrm>
        </p:spPr>
        <p:txBody>
          <a:bodyPr rtlCol="0">
            <a:normAutofit lnSpcReduction="10000"/>
          </a:bodyPr>
          <a:lstStyle/>
          <a:p>
            <a:pPr marL="342900" indent="-342900">
              <a:lnSpc>
                <a:spcPct val="90000"/>
              </a:lnSpc>
              <a:buClr>
                <a:schemeClr val="hlink"/>
              </a:buClr>
              <a:buSzPct val="70000"/>
              <a:defRPr/>
            </a:pPr>
            <a:r>
              <a:rPr lang="ru-RU" sz="2000" kern="0" dirty="0" smtClean="0">
                <a:latin typeface="Comic Sans MS" panose="030F0702030302020204" pitchFamily="66" charset="0"/>
              </a:rPr>
              <a:t>Это единственная квадратная башня из пяти глухих. Внутри она была разделена двумя мостами на ярусы. Под башней находился погреб с оружием и порохом. </a:t>
            </a:r>
          </a:p>
          <a:p>
            <a:pPr marL="342900" indent="-342900">
              <a:lnSpc>
                <a:spcPct val="90000"/>
              </a:lnSpc>
              <a:buClr>
                <a:schemeClr val="hlink"/>
              </a:buClr>
              <a:buSzPct val="70000"/>
              <a:defRPr/>
            </a:pPr>
            <a:r>
              <a:rPr lang="ru-RU" sz="2000" kern="0" dirty="0" smtClean="0">
                <a:latin typeface="Comic Sans MS" panose="030F0702030302020204" pitchFamily="66" charset="0"/>
              </a:rPr>
              <a:t>На погребу (в стене кремля) сохранился проход, позволявший выйти на берег </a:t>
            </a:r>
            <a:r>
              <a:rPr lang="ru-RU" sz="2000" kern="0" dirty="0" err="1" smtClean="0">
                <a:latin typeface="Comic Sans MS" panose="030F0702030302020204" pitchFamily="66" charset="0"/>
              </a:rPr>
              <a:t>Упы</a:t>
            </a:r>
            <a:r>
              <a:rPr lang="ru-RU" sz="2000" kern="0" dirty="0" smtClean="0">
                <a:latin typeface="Comic Sans MS" panose="030F0702030302020204" pitchFamily="66" charset="0"/>
              </a:rPr>
              <a:t>.</a:t>
            </a:r>
            <a:r>
              <a:rPr lang="ru-RU" sz="2000" kern="0" dirty="0" smtClean="0"/>
              <a:t> </a:t>
            </a:r>
          </a:p>
        </p:txBody>
      </p:sp>
      <p:pic>
        <p:nvPicPr>
          <p:cNvPr id="39939" name="Picture 16" descr="На погребу(нев)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63713" y="1844675"/>
            <a:ext cx="1876425" cy="2265363"/>
          </a:xfrm>
        </p:spPr>
      </p:pic>
      <p:pic>
        <p:nvPicPr>
          <p:cNvPr id="39940" name="Picture 17" descr="На погребу(стар"/>
          <p:cNvPicPr>
            <a:picLocks noGrp="1" noChangeAspect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867400" y="1773238"/>
            <a:ext cx="1841500" cy="2268537"/>
          </a:xfr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981075"/>
            <a:ext cx="8229600" cy="436563"/>
          </a:xfrm>
        </p:spPr>
        <p:txBody>
          <a:bodyPr wrap="square" numCol="1" anchor="ctr" compatLnSpc="1">
            <a:normAutofit fontScale="90000"/>
          </a:bodyPr>
          <a:lstStyle/>
          <a:p>
            <a:pPr>
              <a:defRPr/>
            </a:pPr>
            <a:r>
              <a:rPr lang="ru-RU" sz="4400" b="1" kern="0" cap="none" spc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Кремлевский сад</a:t>
            </a:r>
          </a:p>
        </p:txBody>
      </p:sp>
      <p:sp>
        <p:nvSpPr>
          <p:cNvPr id="162822" name="Rectangle 6"/>
          <p:cNvSpPr>
            <a:spLocks noGrp="1" noChangeArrowheads="1"/>
          </p:cNvSpPr>
          <p:nvPr>
            <p:ph type="body" sz="half" idx="3"/>
          </p:nvPr>
        </p:nvSpPr>
        <p:spPr>
          <a:xfrm>
            <a:off x="827088" y="3938588"/>
            <a:ext cx="7859712" cy="1938337"/>
          </a:xfrm>
        </p:spPr>
        <p:txBody>
          <a:bodyPr rtlCol="0">
            <a:normAutofit lnSpcReduction="10000"/>
          </a:bodyPr>
          <a:lstStyle/>
          <a:p>
            <a:pPr marL="342900" indent="-342900">
              <a:lnSpc>
                <a:spcPct val="80000"/>
              </a:lnSpc>
              <a:buClr>
                <a:schemeClr val="hlink"/>
              </a:buClr>
              <a:buSzPct val="70000"/>
              <a:defRPr/>
            </a:pPr>
            <a:r>
              <a:rPr lang="ru-RU" kern="0" dirty="0" smtClean="0">
                <a:latin typeface="Comic Sans MS" panose="030F0702030302020204" pitchFamily="66" charset="0"/>
              </a:rPr>
              <a:t>В 1838 году в Туле произошёл страшный пожар.</a:t>
            </a:r>
          </a:p>
          <a:p>
            <a:pPr marL="342900" indent="-342900">
              <a:lnSpc>
                <a:spcPct val="80000"/>
              </a:lnSpc>
              <a:buClr>
                <a:schemeClr val="hlink"/>
              </a:buClr>
              <a:buSzPct val="70000"/>
              <a:defRPr/>
            </a:pPr>
            <a:r>
              <a:rPr lang="ru-RU" kern="0" dirty="0" smtClean="0">
                <a:latin typeface="Comic Sans MS" panose="030F0702030302020204" pitchFamily="66" charset="0"/>
              </a:rPr>
              <a:t>Почти вся деревянная Тула выгорела, огонь уничтожил Сенной рынок возле него.</a:t>
            </a:r>
          </a:p>
          <a:p>
            <a:pPr marL="342900" indent="-342900">
              <a:lnSpc>
                <a:spcPct val="80000"/>
              </a:lnSpc>
              <a:buClr>
                <a:schemeClr val="hlink"/>
              </a:buClr>
              <a:buSzPct val="70000"/>
              <a:defRPr/>
            </a:pPr>
            <a:r>
              <a:rPr lang="ru-RU" kern="0" dirty="0" smtClean="0">
                <a:latin typeface="Comic Sans MS" panose="030F0702030302020204" pitchFamily="66" charset="0"/>
              </a:rPr>
              <a:t>Местные власти решили заложить бульвар, который позднее получил название Кремлевский сад.</a:t>
            </a:r>
          </a:p>
          <a:p>
            <a:pPr marL="342900" indent="-342900">
              <a:lnSpc>
                <a:spcPct val="80000"/>
              </a:lnSpc>
              <a:buClr>
                <a:schemeClr val="hlink"/>
              </a:buClr>
              <a:buSzPct val="70000"/>
              <a:defRPr/>
            </a:pPr>
            <a:r>
              <a:rPr lang="ru-RU" kern="0" dirty="0" smtClean="0">
                <a:latin typeface="Comic Sans MS" panose="030F0702030302020204" pitchFamily="66" charset="0"/>
              </a:rPr>
              <a:t>Его строительство завершилось в 1847 году.</a:t>
            </a:r>
          </a:p>
          <a:p>
            <a:pPr marL="342900" indent="-342900">
              <a:lnSpc>
                <a:spcPct val="80000"/>
              </a:lnSpc>
              <a:buClr>
                <a:schemeClr val="hlink"/>
              </a:buClr>
              <a:buSzPct val="70000"/>
              <a:defRPr/>
            </a:pPr>
            <a:r>
              <a:rPr lang="ru-RU" kern="0" dirty="0" smtClean="0">
                <a:latin typeface="Comic Sans MS" panose="030F0702030302020204" pitchFamily="66" charset="0"/>
              </a:rPr>
              <a:t>Кремлевский сад очень быстро стал самым любимым местом отдыха туляков.</a:t>
            </a:r>
          </a:p>
        </p:txBody>
      </p:sp>
      <p:pic>
        <p:nvPicPr>
          <p:cNvPr id="40963" name="Picture 7" descr="кремл саж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63938" y="1773238"/>
            <a:ext cx="1828800" cy="1960562"/>
          </a:xfrm>
        </p:spPr>
      </p:pic>
      <p:pic>
        <p:nvPicPr>
          <p:cNvPr id="40964" name="Picture 9" descr="сад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1863" y="1700213"/>
            <a:ext cx="1752600" cy="203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10" descr="садд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31913" y="1700213"/>
            <a:ext cx="1752600" cy="203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 descr="Ð¡Ð²ÑÑÐ¾-Ð£ÑÐ¿ÐµÐ½ÑÐºÐ¸Ð¹ ÑÐ¾Ð±Ð¾Ñ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7227" r="7227"/>
          <a:stretch>
            <a:fillRect/>
          </a:stretch>
        </p:blipFill>
        <p:spPr>
          <a:xfrm>
            <a:off x="900113" y="1773238"/>
            <a:ext cx="3455987" cy="3455987"/>
          </a:xfrm>
          <a:prstGeom prst="rect">
            <a:avLst/>
          </a:prstGeom>
          <a:noFill/>
          <a:ln w="9525" cmpd="sng">
            <a:miter lim="800000"/>
          </a:ln>
        </p:spPr>
      </p:pic>
      <p:sp>
        <p:nvSpPr>
          <p:cNvPr id="41986" name="Текст 6"/>
          <p:cNvSpPr>
            <a:spLocks noGrp="1"/>
          </p:cNvSpPr>
          <p:nvPr>
            <p:ph type="body" sz="half" idx="2"/>
          </p:nvPr>
        </p:nvSpPr>
        <p:spPr>
          <a:xfrm>
            <a:off x="4572000" y="1700213"/>
            <a:ext cx="3671888" cy="3673475"/>
          </a:xfrm>
        </p:spPr>
        <p:txBody>
          <a:bodyPr/>
          <a:lstStyle/>
          <a:p>
            <a:r>
              <a:rPr lang="ru-RU" sz="1600" smtClean="0"/>
              <a:t>Здесь находится два православных храма. Первый из них – </a:t>
            </a:r>
            <a:r>
              <a:rPr lang="ru-RU" sz="1600" b="1" smtClean="0"/>
              <a:t>Свято-Успенский собор</a:t>
            </a:r>
            <a:r>
              <a:rPr lang="ru-RU" sz="1600" smtClean="0"/>
              <a:t>, возведенный в 1762 году, считается самым красивым храмом во всей Туле. Он заслужил признание и любовь благодаря роскошной архитектуре и царственному убранству</a:t>
            </a:r>
            <a:r>
              <a:rPr lang="ru-RU" smtClean="0"/>
              <a:t>. 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Текст 3"/>
          <p:cNvSpPr>
            <a:spLocks noGrp="1"/>
          </p:cNvSpPr>
          <p:nvPr>
            <p:ph type="body" sz="half" idx="2"/>
          </p:nvPr>
        </p:nvSpPr>
        <p:spPr>
          <a:xfrm>
            <a:off x="4643438" y="1557338"/>
            <a:ext cx="3600450" cy="3594100"/>
          </a:xfrm>
        </p:spPr>
        <p:txBody>
          <a:bodyPr/>
          <a:lstStyle/>
          <a:p>
            <a:r>
              <a:rPr lang="ru-RU" b="1" smtClean="0"/>
              <a:t>Богоявленский собор</a:t>
            </a:r>
            <a:r>
              <a:rPr lang="ru-RU" smtClean="0"/>
              <a:t> более молодой, датой его появления считают 1855 год. Собор не действующий, он построен в память о жертвах войны 1812 года. В 1930 году его закрыли и планировали организовать здесь Дом физкультурников, потому он лишился своих глав. Несколько лет назад собор начали реконструировать, однако в 2017 году он все еще не функционирует.</a:t>
            </a:r>
          </a:p>
        </p:txBody>
      </p:sp>
      <p:pic>
        <p:nvPicPr>
          <p:cNvPr id="43010" name="Picture 2" descr="ÐÐ¾Ð³Ð¾ÑÐ²Ð»ÐµÐ½ÑÐºÐ¸Ð¹ ÑÐ¾Ð±Ð¾Ñ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9341" r="9341"/>
          <a:stretch>
            <a:fillRect/>
          </a:stretch>
        </p:blipFill>
        <p:spPr>
          <a:xfrm>
            <a:off x="1116013" y="1557338"/>
            <a:ext cx="3384550" cy="3887787"/>
          </a:xfrm>
          <a:prstGeom prst="rect">
            <a:avLst/>
          </a:prstGeom>
          <a:noFill/>
          <a:ln w="9525" cmpd="sng">
            <a:miter lim="800000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Текст 3"/>
          <p:cNvSpPr>
            <a:spLocks noGrp="1"/>
          </p:cNvSpPr>
          <p:nvPr>
            <p:ph type="body" sz="half" idx="2"/>
          </p:nvPr>
        </p:nvSpPr>
        <p:spPr>
          <a:xfrm>
            <a:off x="4356100" y="1484313"/>
            <a:ext cx="3816350" cy="3667125"/>
          </a:xfrm>
        </p:spPr>
        <p:txBody>
          <a:bodyPr/>
          <a:lstStyle/>
          <a:p>
            <a:r>
              <a:rPr lang="ru-RU" sz="1600" b="1" smtClean="0"/>
              <a:t>Государственный музей оружия</a:t>
            </a:r>
            <a:r>
              <a:rPr lang="ru-RU" sz="1600" smtClean="0"/>
              <a:t> – самое старое в своем роде хранилище уникальных военных экспонатов. Он считается по праву главной и самой ценной достопримечательностью Тульского кремля. Музей представляет собой шестиэтажное здание. Оно связано с местным оружейным заводом, который по приказу Петра I не реконструировал старинные пушки и отдавал их в музей.</a:t>
            </a:r>
          </a:p>
        </p:txBody>
      </p:sp>
      <p:pic>
        <p:nvPicPr>
          <p:cNvPr id="44034" name="Picture 2" descr="ÐÐ¾ÑÑÐ´Ð°ÑÑÑÐ²ÐµÐ½Ð½ÑÐ¹ Ð¼ÑÐ·ÐµÐ¹ Ð¾ÑÑÐ¶Ð¸Ñ Ð² Ð¢ÑÐ»ÑÑÐºÐ¾Ð¼ ÐºÑÐµÐ¼Ð»Ðµ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3055" r="3055"/>
          <a:stretch>
            <a:fillRect/>
          </a:stretch>
        </p:blipFill>
        <p:spPr>
          <a:xfrm>
            <a:off x="1258888" y="1916113"/>
            <a:ext cx="2971800" cy="2971800"/>
          </a:xfrm>
          <a:prstGeom prst="rect">
            <a:avLst/>
          </a:prstGeom>
          <a:noFill/>
          <a:ln w="9525" cmpd="sng">
            <a:miter lim="800000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4294967295"/>
          </p:nvPr>
        </p:nvSpPr>
        <p:spPr>
          <a:xfrm>
            <a:off x="1042988" y="1268413"/>
            <a:ext cx="6913562" cy="4392612"/>
          </a:xfrm>
        </p:spPr>
        <p:txBody>
          <a:bodyPr rtlCol="0">
            <a:normAutofit fontScale="85000" lnSpcReduction="10000"/>
          </a:bodyPr>
          <a:lstStyle/>
          <a:p>
            <a:pPr indent="0"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>
                <a:solidFill>
                  <a:srgbClr val="C00000"/>
                </a:solidFill>
              </a:rPr>
              <a:t>Тульский кремль </a:t>
            </a:r>
            <a:r>
              <a:rPr lang="ru-RU" dirty="0"/>
              <a:t>— одно из древнейших сооружений Тулы. За свою долгую историю он много чего пережил — осады, войны, разрушения. В настоящее время на территории кремля продолжается реставрация. Но уже сейчас он приведен в порядок и гулять по нему — одно удовольствие. Отреставрированы кремлевские стены и башни, возвращен первоначальный облик Успенскому собору, восстановлена </a:t>
            </a:r>
            <a:r>
              <a:rPr lang="ru-RU" dirty="0" smtClean="0"/>
              <a:t>колокольня, а внутри </a:t>
            </a:r>
            <a:r>
              <a:rPr lang="ru-RU" dirty="0"/>
              <a:t>разбит </a:t>
            </a:r>
            <a:r>
              <a:rPr lang="ru-RU" dirty="0" smtClean="0"/>
              <a:t>парк .</a:t>
            </a:r>
          </a:p>
          <a:p>
            <a:pPr indent="0"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/>
              <a:t>В 2020 году Тульскому кремлю исполнится 500 лет. Подготовка к празднованию этой без преувеличения эпохальной даты ведется уже сегодня. Причем, согласно Указу Президента России Владимира Путина от 10 ноября 2016 года, торжества будут проходить в масштабах всей страны</a:t>
            </a:r>
            <a:r>
              <a:rPr lang="ru-RU" dirty="0" smtClean="0"/>
              <a:t>.</a:t>
            </a:r>
          </a:p>
          <a:p>
            <a:pPr indent="0" algn="ctr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dirty="0"/>
          </a:p>
          <a:p>
            <a:pPr indent="0"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/>
              <a:t>Спасибо </a:t>
            </a:r>
            <a:r>
              <a:rPr lang="ru-RU" smtClean="0"/>
              <a:t>за внимание!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113</TotalTime>
  <Words>942</Words>
  <Application>Microsoft Office PowerPoint</Application>
  <PresentationFormat>Экран (4:3)</PresentationFormat>
  <Paragraphs>72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11</vt:i4>
      </vt:variant>
      <vt:variant>
        <vt:lpstr>Заголовки слайдов</vt:lpstr>
      </vt:variant>
      <vt:variant>
        <vt:i4>27</vt:i4>
      </vt:variant>
    </vt:vector>
  </HeadingPairs>
  <TitlesOfParts>
    <vt:vector size="44" baseType="lpstr">
      <vt:lpstr>Constantia</vt:lpstr>
      <vt:lpstr>Arial</vt:lpstr>
      <vt:lpstr>Wingdings</vt:lpstr>
      <vt:lpstr>Calibri</vt:lpstr>
      <vt:lpstr>Garamond</vt:lpstr>
      <vt:lpstr>Comic Sans MS</vt:lpstr>
      <vt:lpstr>Кутюр</vt:lpstr>
      <vt:lpstr>Кутюр</vt:lpstr>
      <vt:lpstr>Кутюр</vt:lpstr>
      <vt:lpstr>Кутюр</vt:lpstr>
      <vt:lpstr>Кутюр</vt:lpstr>
      <vt:lpstr>Кутюр</vt:lpstr>
      <vt:lpstr>Кутюр</vt:lpstr>
      <vt:lpstr>Кутюр</vt:lpstr>
      <vt:lpstr>Кутюр</vt:lpstr>
      <vt:lpstr>Кутюр</vt:lpstr>
      <vt:lpstr>Кутюр</vt:lpstr>
      <vt:lpstr>500-ЛЕТИЕ  ТУЛЬСКОГО КРЕМЛЯ</vt:lpstr>
      <vt:lpstr>НАЗАД В ИСТОРИЮ!</vt:lpstr>
      <vt:lpstr>Слайд 3</vt:lpstr>
      <vt:lpstr>Слайд 4</vt:lpstr>
      <vt:lpstr>Слайд 5</vt:lpstr>
      <vt:lpstr>Слайд 6</vt:lpstr>
      <vt:lpstr>ТУЛЬСКИЙ КРЕМЛЬ</vt:lpstr>
      <vt:lpstr>Слайд 8</vt:lpstr>
      <vt:lpstr>Василий III.</vt:lpstr>
      <vt:lpstr>Как создавали кремль…</vt:lpstr>
      <vt:lpstr>Слайд 11</vt:lpstr>
      <vt:lpstr>Особенности Тульского кремля.</vt:lpstr>
      <vt:lpstr>Башни Тульского кремля.</vt:lpstr>
      <vt:lpstr>Спасская башня</vt:lpstr>
      <vt:lpstr>Ивановская башня</vt:lpstr>
      <vt:lpstr>Наугольная башня.</vt:lpstr>
      <vt:lpstr>Никитская башня</vt:lpstr>
      <vt:lpstr>Башня Одоевских ворот</vt:lpstr>
      <vt:lpstr>Башня Ивановских ворот</vt:lpstr>
      <vt:lpstr>Башня Пятницких ворот</vt:lpstr>
      <vt:lpstr>Башня Водяных ворот</vt:lpstr>
      <vt:lpstr>Единственная квадратная башня</vt:lpstr>
      <vt:lpstr>Кремлевский сад</vt:lpstr>
      <vt:lpstr>Слайд 24</vt:lpstr>
      <vt:lpstr>Слайд 25</vt:lpstr>
      <vt:lpstr>Слайд 26</vt:lpstr>
      <vt:lpstr>Слайд 27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500-летие  тульского кремля</dc:title>
  <dc:creator>Мусатовы</dc:creator>
  <cp:lastModifiedBy>Microsoft Office</cp:lastModifiedBy>
  <cp:revision>12</cp:revision>
  <dcterms:created xsi:type="dcterms:W3CDTF">2019-09-16T21:24:39Z</dcterms:created>
  <dcterms:modified xsi:type="dcterms:W3CDTF">2020-10-30T08:50:30Z</dcterms:modified>
</cp:coreProperties>
</file>